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0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4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44B-D464-4FD7-94D9-61156A82C4A9}" type="datetimeFigureOut">
              <a:rPr lang="es-MX" smtClean="0"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5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425" y="3733800"/>
            <a:ext cx="8207375" cy="13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Lic. Eric Schmidt Fonseca</a:t>
            </a:r>
            <a:br>
              <a:rPr lang="en-US" sz="2000" dirty="0"/>
            </a:br>
            <a:r>
              <a:rPr lang="es-ES_tradnl" sz="2000" dirty="0"/>
              <a:t>Jefe del Departamento de Programas Electorales</a:t>
            </a:r>
          </a:p>
          <a:p>
            <a:r>
              <a:rPr lang="es-ES_tradnl" sz="2000" dirty="0"/>
              <a:t>Tribunal Supremo de Elecciones, Costa </a:t>
            </a:r>
            <a:r>
              <a:rPr lang="es-ES_tradnl" sz="2000" dirty="0" smtClean="0"/>
              <a:t>Rica</a:t>
            </a:r>
          </a:p>
          <a:p>
            <a:r>
              <a:rPr lang="es-ES_tradnl" sz="2000" dirty="0"/>
              <a:t/>
            </a:r>
            <a:br>
              <a:rPr lang="es-ES_tradnl" sz="2000" dirty="0"/>
            </a:br>
            <a:r>
              <a:rPr lang="es-ES" sz="2000" dirty="0"/>
              <a:t>22 de septiembre de 2014, Ciudad de </a:t>
            </a:r>
            <a:r>
              <a:rPr lang="es-ES" sz="2000" dirty="0" smtClean="0"/>
              <a:t>México</a:t>
            </a:r>
            <a:endParaRPr lang="es-CR" sz="2000" dirty="0"/>
          </a:p>
          <a:p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76200" y="1098550"/>
            <a:ext cx="8991600" cy="2025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sz="4400" b="1" dirty="0" smtClean="0"/>
              <a:t>Accesibilidad </a:t>
            </a:r>
            <a:r>
              <a:rPr lang="es-ES" sz="4400" b="1" dirty="0"/>
              <a:t>electoral: herramientas y mecanismos para facilitar el acceso al voto de las personas con </a:t>
            </a:r>
            <a:r>
              <a:rPr lang="es-ES" sz="4400" b="1" dirty="0" smtClean="0"/>
              <a:t>discapacidad</a:t>
            </a:r>
            <a:endParaRPr lang="en-US" sz="4400" b="1" dirty="0">
              <a:sym typeface="Times New Roman Bold" pitchFamily="-8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02837" y="2306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Gracias por su atención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457200" y="1752600"/>
            <a:ext cx="8305800" cy="470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5783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Marco Jurídico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075237" cy="4268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Constitución Política de Costa Rica,  artículos 9 y 99.</a:t>
            </a:r>
          </a:p>
          <a:p>
            <a:endParaRPr lang="es-CO" sz="2600" dirty="0" smtClean="0"/>
          </a:p>
          <a:p>
            <a:r>
              <a:rPr lang="es-CO" dirty="0" smtClean="0"/>
              <a:t>Ley N° 7600 de Igualdad de Oportunidades para las Personas con Discapacidad.</a:t>
            </a:r>
          </a:p>
          <a:p>
            <a:endParaRPr lang="es-CO" sz="2600" dirty="0" smtClean="0"/>
          </a:p>
          <a:p>
            <a:r>
              <a:rPr lang="es-CO" dirty="0" smtClean="0"/>
              <a:t>Ley N° 8661 Convención sobre los Derechos de las Personas con Discapacidad. </a:t>
            </a:r>
          </a:p>
          <a:p>
            <a:endParaRPr lang="es-CO" sz="2600" dirty="0"/>
          </a:p>
          <a:p>
            <a:r>
              <a:rPr lang="es-CO" dirty="0" smtClean="0"/>
              <a:t>Código Electoral de Costa Rica, decreto Legislativo    N° 8765</a:t>
            </a:r>
          </a:p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Departamento de Programas Electorales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07504" y="1752600"/>
            <a:ext cx="8424933" cy="4772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Organización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R" sz="2600" dirty="0" smtClean="0"/>
              <a:t>Dirección General del Registro Electoral y Financiamiento de Partidos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600" dirty="0" smtClean="0"/>
              <a:t>Departamento </a:t>
            </a:r>
            <a:r>
              <a:rPr lang="es-CO" sz="2600" dirty="0"/>
              <a:t>de Programas </a:t>
            </a:r>
            <a:r>
              <a:rPr lang="es-CO" sz="2600" dirty="0" smtClean="0"/>
              <a:t>Electorales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600" dirty="0" smtClean="0"/>
              <a:t>Departamento </a:t>
            </a:r>
            <a:r>
              <a:rPr lang="es-CO" sz="2600" dirty="0"/>
              <a:t>de Financiamiento de Partidos </a:t>
            </a:r>
            <a:r>
              <a:rPr lang="es-CO" sz="2600" dirty="0" smtClean="0"/>
              <a:t>Políticos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600" dirty="0" smtClean="0"/>
              <a:t>Departamento </a:t>
            </a:r>
            <a:r>
              <a:rPr lang="es-CO" sz="2600" dirty="0"/>
              <a:t>de Registro de Partidos Políticos</a:t>
            </a:r>
          </a:p>
          <a:p>
            <a:pPr marL="914400" lvl="1" indent="-514350">
              <a:buFont typeface="+mj-lt"/>
              <a:buAutoNum type="arabicPeriod"/>
            </a:pPr>
            <a:endParaRPr lang="es-CO" sz="2600" dirty="0" smtClean="0"/>
          </a:p>
          <a:p>
            <a:r>
              <a:rPr lang="es-CO" dirty="0" smtClean="0"/>
              <a:t>Características de los Programas Electorales.</a:t>
            </a:r>
          </a:p>
          <a:p>
            <a:endParaRPr lang="es-CO" sz="2600" dirty="0" smtClean="0"/>
          </a:p>
          <a:p>
            <a:r>
              <a:rPr lang="es-CO" dirty="0" smtClean="0"/>
              <a:t>Funcionalidad y trazabilidad entre ellos. </a:t>
            </a:r>
          </a:p>
          <a:p>
            <a:pPr marL="914400" lvl="1" indent="-514350"/>
            <a:r>
              <a:rPr lang="es-CO" dirty="0" smtClean="0"/>
              <a:t>24 Programas Electorales.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Mecanismos para el acceso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609600" y="1700808"/>
            <a:ext cx="8305800" cy="454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Programa de Equiparación de Condiciones para el Ejercicio del Voto.</a:t>
            </a:r>
          </a:p>
          <a:p>
            <a:pPr lvl="1"/>
            <a:r>
              <a:rPr lang="es-CO" sz="2000" dirty="0" smtClean="0"/>
              <a:t>Personas con Discapacidad y Adultas Mayores</a:t>
            </a:r>
          </a:p>
          <a:p>
            <a:pPr lvl="1"/>
            <a:r>
              <a:rPr lang="es-CO" sz="2000" dirty="0" smtClean="0"/>
              <a:t>Personas Privadas de Libertad</a:t>
            </a:r>
          </a:p>
          <a:p>
            <a:pPr lvl="1"/>
            <a:r>
              <a:rPr lang="es-CO" sz="2000" dirty="0" smtClean="0"/>
              <a:t>Poblaciones Indígenas</a:t>
            </a:r>
          </a:p>
          <a:p>
            <a:pPr marL="457200" lvl="1" indent="0">
              <a:buNone/>
            </a:pPr>
            <a:endParaRPr lang="es-C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Programa de Guías Electorales.</a:t>
            </a:r>
          </a:p>
          <a:p>
            <a:pPr lvl="1"/>
            <a:r>
              <a:rPr lang="es-CO" sz="2000" dirty="0" smtClean="0"/>
              <a:t>Jóvenes voluntarios.</a:t>
            </a:r>
          </a:p>
          <a:p>
            <a:pPr marL="457200" lvl="1" indent="0">
              <a:buNone/>
            </a:pPr>
            <a:endParaRPr lang="es-CO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s-CO" sz="2400" dirty="0" smtClean="0"/>
              <a:t>Programa de Acondicionamiento de Recintos Electorales.</a:t>
            </a:r>
          </a:p>
          <a:p>
            <a:pPr lvl="1"/>
            <a:r>
              <a:rPr lang="es-CO" sz="2000" dirty="0" smtClean="0"/>
              <a:t>Centros de Votación.</a:t>
            </a:r>
            <a:endParaRPr lang="es-CO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Mecanismos para el acceso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00808"/>
            <a:ext cx="8075237" cy="4700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CO" dirty="0"/>
              <a:t>Código Electoral.</a:t>
            </a:r>
          </a:p>
          <a:p>
            <a:pPr lvl="1"/>
            <a:r>
              <a:rPr lang="es-CO" dirty="0" smtClean="0"/>
              <a:t>Artículos 164.-Local para votaciones</a:t>
            </a:r>
          </a:p>
          <a:p>
            <a:pPr marL="457200" lvl="1" indent="0">
              <a:buNone/>
            </a:pPr>
            <a:r>
              <a:rPr lang="es-CO" dirty="0" smtClean="0"/>
              <a:t>“(…) absolutamente prohibido la habilitación de locales en segundas plantas o lugares inaccesibles(…)”</a:t>
            </a:r>
          </a:p>
          <a:p>
            <a:pPr marL="457200" lvl="1" indent="0">
              <a:buNone/>
            </a:pPr>
            <a:endParaRPr lang="es-CO" sz="1600" dirty="0" smtClean="0"/>
          </a:p>
          <a:p>
            <a:pPr lvl="1"/>
            <a:r>
              <a:rPr lang="es-CO" dirty="0" smtClean="0"/>
              <a:t>Artículos 181.-Formas de votar de las personas que requieran asistencia.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CO" dirty="0" smtClean="0"/>
              <a:t>Plantillas.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CO" dirty="0"/>
              <a:t>V</a:t>
            </a:r>
            <a:r>
              <a:rPr lang="es-CO" dirty="0" smtClean="0"/>
              <a:t>oto asistido.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CO" dirty="0"/>
              <a:t>V</a:t>
            </a:r>
            <a:r>
              <a:rPr lang="es-CO" dirty="0" smtClean="0"/>
              <a:t>oto público.</a:t>
            </a:r>
          </a:p>
          <a:p>
            <a:pPr lvl="1"/>
            <a:endParaRPr lang="es-CO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Reglamento para el Ejercicio del Sufragio en la Elección General del 2  de febrero de 2014.</a:t>
            </a:r>
          </a:p>
          <a:p>
            <a:pPr lvl="1"/>
            <a:r>
              <a:rPr lang="es-CO" dirty="0"/>
              <a:t> </a:t>
            </a:r>
            <a:r>
              <a:rPr lang="es-CO" sz="2900" dirty="0" smtClean="0"/>
              <a:t>Articulo </a:t>
            </a:r>
            <a:r>
              <a:rPr lang="es-CO" sz="2900" dirty="0"/>
              <a:t>32. Tiempo para votar</a:t>
            </a:r>
          </a:p>
          <a:p>
            <a:pPr marL="457200" lvl="1" indent="0" algn="just">
              <a:buNone/>
            </a:pPr>
            <a:r>
              <a:rPr lang="es-CO" sz="2900" dirty="0" smtClean="0"/>
              <a:t>“(…) </a:t>
            </a:r>
            <a:r>
              <a:rPr lang="es-CR" sz="2900" dirty="0"/>
              <a:t>las personas con discapacidad y de las personas adultas mayores, el presidente de la junta podrá otorgarles, prudencialmente, más tiempo del dispuesto en el párrafo </a:t>
            </a:r>
            <a:r>
              <a:rPr lang="es-CR" sz="2900" dirty="0" smtClean="0"/>
              <a:t>anterior.”</a:t>
            </a:r>
            <a:endParaRPr lang="es-CO" sz="2900" dirty="0"/>
          </a:p>
          <a:p>
            <a:endParaRPr lang="es-CO" dirty="0" smtClean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Herramientas </a:t>
            </a:r>
            <a:r>
              <a:rPr lang="es-CO" dirty="0"/>
              <a:t>para el acceso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0" t="36943" r="21414" b="26556"/>
          <a:stretch/>
        </p:blipFill>
        <p:spPr bwMode="auto">
          <a:xfrm>
            <a:off x="179511" y="1772817"/>
            <a:ext cx="8352925" cy="30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Herramientas </a:t>
            </a:r>
            <a:r>
              <a:rPr lang="es-CO" dirty="0"/>
              <a:t>para el acceso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38374" r="21634" b="30536"/>
          <a:stretch/>
        </p:blipFill>
        <p:spPr bwMode="auto">
          <a:xfrm>
            <a:off x="611560" y="2490948"/>
            <a:ext cx="7894017" cy="245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Herramientas </a:t>
            </a:r>
            <a:r>
              <a:rPr lang="es-CO" dirty="0"/>
              <a:t>para el acceso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28618" r="27780" b="19999"/>
          <a:stretch/>
        </p:blipFill>
        <p:spPr bwMode="auto">
          <a:xfrm>
            <a:off x="731687" y="1578818"/>
            <a:ext cx="7296697" cy="40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Informe Misión Técnica Internacional</a:t>
            </a:r>
          </a:p>
          <a:p>
            <a:r>
              <a:rPr lang="es-CO" dirty="0" smtClean="0"/>
              <a:t>IIDH – CAPEL</a:t>
            </a:r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457200" y="1752600"/>
            <a:ext cx="8305800" cy="470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 smtClean="0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226640" y="1916832"/>
            <a:ext cx="83058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“Se identifica mejoras significativas en lo concerniente a la participación, acceso y atención a las personas con discapacidad. Desde la existencia de una estructura adecuada para su ingreso a los centros de votación, el acompañamiento de personal debidamente capacitado para atenderles, hasta su participación como miembro de mesa y auxiliar, se logra demostrar como el TSE sigue perfeccionando un proceso inclusivo que eventualmente puede servir de ejemplo de buenas prácticas a otros organismos electorales”</a:t>
            </a:r>
          </a:p>
        </p:txBody>
      </p:sp>
    </p:spTree>
    <p:extLst>
      <p:ext uri="{BB962C8B-B14F-4D97-AF65-F5344CB8AC3E}">
        <p14:creationId xmlns:p14="http://schemas.microsoft.com/office/powerpoint/2010/main" val="804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275</TotalTime>
  <Words>374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Jeffrey Vinicio Solano Gomez</dc:creator>
  <cp:lastModifiedBy>%username%</cp:lastModifiedBy>
  <cp:revision>21</cp:revision>
  <dcterms:created xsi:type="dcterms:W3CDTF">2014-09-09T16:53:11Z</dcterms:created>
  <dcterms:modified xsi:type="dcterms:W3CDTF">2014-09-11T14:12:48Z</dcterms:modified>
</cp:coreProperties>
</file>